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Calibri" panose="020F0502020204030204" pitchFamily="34" charset="0"/>
      <p:regular r:id="rId12"/>
      <p:bold r:id="rId13"/>
      <p:italic r:id="rId14"/>
      <p:boldItalic r:id="rId15"/>
    </p:embeddedFont>
    <p:embeddedFont>
      <p:font typeface="Overpass Light"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375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30329" y="741283"/>
            <a:ext cx="7683341" cy="4498777"/>
          </a:xfrm>
          <a:prstGeom prst="rect">
            <a:avLst/>
          </a:prstGeom>
          <a:noFill/>
          <a:ln/>
        </p:spPr>
        <p:txBody>
          <a:bodyPr wrap="square" lIns="0" tIns="0" rIns="0" bIns="0" rtlCol="0" anchor="t"/>
          <a:lstStyle/>
          <a:p>
            <a:pPr marL="0" indent="0">
              <a:lnSpc>
                <a:spcPts val="7050"/>
              </a:lnSpc>
              <a:buNone/>
            </a:pPr>
            <a:r>
              <a:rPr lang="en-US" sz="5650" b="1" dirty="0">
                <a:solidFill>
                  <a:srgbClr val="233939"/>
                </a:solidFill>
                <a:latin typeface="Syne Bold" pitchFamily="34" charset="0"/>
                <a:ea typeface="Syne Bold" pitchFamily="34" charset="-122"/>
                <a:cs typeface="Syne Bold" pitchFamily="34" charset="-120"/>
              </a:rPr>
              <a:t>Designing Arithmetic Logic Units (ALU) Using Turing Machine Principles</a:t>
            </a:r>
            <a:endParaRPr lang="en-US" sz="5650" dirty="0"/>
          </a:p>
        </p:txBody>
      </p:sp>
      <p:sp>
        <p:nvSpPr>
          <p:cNvPr id="4" name="Text 1"/>
          <p:cNvSpPr/>
          <p:nvPr/>
        </p:nvSpPr>
        <p:spPr>
          <a:xfrm>
            <a:off x="730329" y="5552956"/>
            <a:ext cx="7683341" cy="1335405"/>
          </a:xfrm>
          <a:prstGeom prst="rect">
            <a:avLst/>
          </a:prstGeom>
          <a:noFill/>
          <a:ln/>
        </p:spPr>
        <p:txBody>
          <a:bodyPr wrap="square" lIns="0" tIns="0" rIns="0" bIns="0" rtlCol="0" anchor="t"/>
          <a:lstStyle/>
          <a:p>
            <a:pPr marL="0" indent="0">
              <a:lnSpc>
                <a:spcPts val="2600"/>
              </a:lnSpc>
              <a:buNone/>
            </a:pPr>
            <a:r>
              <a:rPr lang="en-US" sz="1600" dirty="0">
                <a:solidFill>
                  <a:srgbClr val="3B4E4E"/>
                </a:solidFill>
                <a:latin typeface="Overpass Light" pitchFamily="34" charset="0"/>
                <a:ea typeface="Overpass Light" pitchFamily="34" charset="-122"/>
                <a:cs typeface="Overpass Light" pitchFamily="34" charset="-120"/>
              </a:rPr>
              <a:t>This presentation explores the design of Arithmetic Logic Units (ALUs) using principles derived from Turing Machines. This approach offers a unique perspective on hardware design, emphasizing computational steps and providing a framework for understanding and implementing complex arithmetic operations.</a:t>
            </a:r>
          </a:p>
          <a:p>
            <a:pPr marL="0" indent="0">
              <a:lnSpc>
                <a:spcPts val="2600"/>
              </a:lnSpc>
              <a:buNone/>
            </a:pPr>
            <a:endParaRPr lang="en-US" sz="1600" dirty="0">
              <a:solidFill>
                <a:srgbClr val="3B4E4E"/>
              </a:solidFill>
              <a:latin typeface="Overpass Light" pitchFamily="34" charset="0"/>
            </a:endParaRPr>
          </a:p>
          <a:p>
            <a:pPr marL="0" indent="0">
              <a:lnSpc>
                <a:spcPts val="2600"/>
              </a:lnSpc>
              <a:buNone/>
            </a:pPr>
            <a:r>
              <a:rPr lang="en-US" sz="1600" b="1" dirty="0">
                <a:solidFill>
                  <a:srgbClr val="3B4E4E"/>
                </a:solidFill>
                <a:latin typeface="Overpass Light" pitchFamily="34" charset="0"/>
              </a:rPr>
              <a:t>BY RISSHITH(192210021)</a:t>
            </a:r>
          </a:p>
          <a:p>
            <a:pPr marL="0" indent="0">
              <a:lnSpc>
                <a:spcPts val="2600"/>
              </a:lnSpc>
              <a:buNone/>
            </a:pPr>
            <a:r>
              <a:rPr lang="en-US" sz="1600" b="1" dirty="0">
                <a:solidFill>
                  <a:srgbClr val="3B4E4E"/>
                </a:solidFill>
                <a:latin typeface="Overpass Light" pitchFamily="34" charset="0"/>
              </a:rPr>
              <a:t>S.PRAKUL(192210073)</a:t>
            </a:r>
            <a:endParaRPr lang="en-US" sz="1600" b="1" dirty="0"/>
          </a:p>
        </p:txBody>
      </p:sp>
      <p:sp>
        <p:nvSpPr>
          <p:cNvPr id="5" name="Shape 2"/>
          <p:cNvSpPr/>
          <p:nvPr/>
        </p:nvSpPr>
        <p:spPr>
          <a:xfrm>
            <a:off x="730329" y="7138630"/>
            <a:ext cx="333851" cy="333851"/>
          </a:xfrm>
          <a:prstGeom prst="roundRect">
            <a:avLst>
              <a:gd name="adj" fmla="val 27386725"/>
            </a:avLst>
          </a:prstGeom>
          <a:noFill/>
          <a:ln w="7620">
            <a:solidFill>
              <a:srgbClr val="FFFFFF"/>
            </a:solidFill>
            <a:prstDash val="solid"/>
          </a:ln>
        </p:spPr>
      </p:sp>
      <p:sp>
        <p:nvSpPr>
          <p:cNvPr id="7" name="Text 3"/>
          <p:cNvSpPr/>
          <p:nvPr/>
        </p:nvSpPr>
        <p:spPr>
          <a:xfrm>
            <a:off x="1168479" y="7123033"/>
            <a:ext cx="2460427" cy="365165"/>
          </a:xfrm>
          <a:prstGeom prst="rect">
            <a:avLst/>
          </a:prstGeom>
          <a:noFill/>
          <a:ln/>
        </p:spPr>
        <p:txBody>
          <a:bodyPr wrap="none" lIns="0" tIns="0" rIns="0" bIns="0" rtlCol="0" anchor="t"/>
          <a:lstStyle/>
          <a:p>
            <a:pPr marL="0" indent="0" algn="l">
              <a:lnSpc>
                <a:spcPts val="2850"/>
              </a:lnSpc>
              <a:buNone/>
            </a:pPr>
            <a:endParaRPr lang="en-US" sz="20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29640"/>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233939"/>
                </a:solidFill>
                <a:latin typeface="Syne Bold" pitchFamily="34" charset="0"/>
                <a:ea typeface="Syne Bold" pitchFamily="34" charset="-122"/>
                <a:cs typeface="Syne Bold" pitchFamily="34" charset="-120"/>
              </a:rPr>
              <a:t>Introduction to Turing Machines</a:t>
            </a:r>
            <a:endParaRPr lang="en-US" sz="4450" dirty="0"/>
          </a:p>
        </p:txBody>
      </p:sp>
      <p:sp>
        <p:nvSpPr>
          <p:cNvPr id="4" name="Shape 1"/>
          <p:cNvSpPr/>
          <p:nvPr/>
        </p:nvSpPr>
        <p:spPr>
          <a:xfrm>
            <a:off x="793790" y="2942511"/>
            <a:ext cx="510302" cy="510302"/>
          </a:xfrm>
          <a:prstGeom prst="roundRect">
            <a:avLst>
              <a:gd name="adj" fmla="val 18669"/>
            </a:avLst>
          </a:prstGeom>
          <a:solidFill>
            <a:srgbClr val="DDEEE6"/>
          </a:solidFill>
          <a:ln w="7620">
            <a:solidFill>
              <a:srgbClr val="C3D4CC"/>
            </a:solidFill>
            <a:prstDash val="solid"/>
          </a:ln>
        </p:spPr>
      </p:sp>
      <p:sp>
        <p:nvSpPr>
          <p:cNvPr id="5" name="Text 2"/>
          <p:cNvSpPr/>
          <p:nvPr/>
        </p:nvSpPr>
        <p:spPr>
          <a:xfrm>
            <a:off x="982504" y="3027521"/>
            <a:ext cx="132755" cy="340281"/>
          </a:xfrm>
          <a:prstGeom prst="rect">
            <a:avLst/>
          </a:prstGeom>
          <a:noFill/>
          <a:ln/>
        </p:spPr>
        <p:txBody>
          <a:bodyPr wrap="none" lIns="0" tIns="0" rIns="0" bIns="0" rtlCol="0" anchor="t"/>
          <a:lstStyle/>
          <a:p>
            <a:pPr marL="0" indent="0" algn="ctr">
              <a:lnSpc>
                <a:spcPts val="2650"/>
              </a:lnSpc>
              <a:buNone/>
            </a:pPr>
            <a:r>
              <a:rPr lang="en-US" sz="2650" b="1" dirty="0">
                <a:solidFill>
                  <a:srgbClr val="3B4E4E"/>
                </a:solidFill>
                <a:latin typeface="Syne Bold" pitchFamily="34" charset="0"/>
                <a:ea typeface="Syne Bold" pitchFamily="34" charset="-122"/>
                <a:cs typeface="Syne Bold" pitchFamily="34" charset="-120"/>
              </a:rPr>
              <a:t>1</a:t>
            </a:r>
            <a:endParaRPr lang="en-US" sz="2650" dirty="0"/>
          </a:p>
        </p:txBody>
      </p:sp>
      <p:sp>
        <p:nvSpPr>
          <p:cNvPr id="6" name="Text 3"/>
          <p:cNvSpPr/>
          <p:nvPr/>
        </p:nvSpPr>
        <p:spPr>
          <a:xfrm>
            <a:off x="1530906" y="294251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B4E4E"/>
                </a:solidFill>
                <a:latin typeface="Syne Bold" pitchFamily="34" charset="0"/>
                <a:ea typeface="Syne Bold" pitchFamily="34" charset="-122"/>
                <a:cs typeface="Syne Bold" pitchFamily="34" charset="-120"/>
              </a:rPr>
              <a:t>Theoretical Model</a:t>
            </a:r>
            <a:endParaRPr lang="en-US" sz="2200" dirty="0"/>
          </a:p>
        </p:txBody>
      </p:sp>
      <p:sp>
        <p:nvSpPr>
          <p:cNvPr id="7" name="Text 4"/>
          <p:cNvSpPr/>
          <p:nvPr/>
        </p:nvSpPr>
        <p:spPr>
          <a:xfrm>
            <a:off x="1530906" y="3432929"/>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A Turing machine is a theoretical model of computation that consists of a tape, a head, and a set of states.</a:t>
            </a:r>
            <a:endParaRPr lang="en-US" sz="1750" dirty="0"/>
          </a:p>
        </p:txBody>
      </p:sp>
      <p:sp>
        <p:nvSpPr>
          <p:cNvPr id="8" name="Shape 5"/>
          <p:cNvSpPr/>
          <p:nvPr/>
        </p:nvSpPr>
        <p:spPr>
          <a:xfrm>
            <a:off x="4685467" y="2942511"/>
            <a:ext cx="510302" cy="510302"/>
          </a:xfrm>
          <a:prstGeom prst="roundRect">
            <a:avLst>
              <a:gd name="adj" fmla="val 18669"/>
            </a:avLst>
          </a:prstGeom>
          <a:solidFill>
            <a:srgbClr val="DDEEE6"/>
          </a:solidFill>
          <a:ln w="7620">
            <a:solidFill>
              <a:srgbClr val="C3D4CC"/>
            </a:solidFill>
            <a:prstDash val="solid"/>
          </a:ln>
        </p:spPr>
      </p:sp>
      <p:sp>
        <p:nvSpPr>
          <p:cNvPr id="9" name="Text 6"/>
          <p:cNvSpPr/>
          <p:nvPr/>
        </p:nvSpPr>
        <p:spPr>
          <a:xfrm>
            <a:off x="4834414" y="3027521"/>
            <a:ext cx="212288" cy="340281"/>
          </a:xfrm>
          <a:prstGeom prst="rect">
            <a:avLst/>
          </a:prstGeom>
          <a:noFill/>
          <a:ln/>
        </p:spPr>
        <p:txBody>
          <a:bodyPr wrap="none" lIns="0" tIns="0" rIns="0" bIns="0" rtlCol="0" anchor="t"/>
          <a:lstStyle/>
          <a:p>
            <a:pPr marL="0" indent="0" algn="ctr">
              <a:lnSpc>
                <a:spcPts val="2650"/>
              </a:lnSpc>
              <a:buNone/>
            </a:pPr>
            <a:r>
              <a:rPr lang="en-US" sz="2650" b="1" dirty="0">
                <a:solidFill>
                  <a:srgbClr val="3B4E4E"/>
                </a:solidFill>
                <a:latin typeface="Syne Bold" pitchFamily="34" charset="0"/>
                <a:ea typeface="Syne Bold" pitchFamily="34" charset="-122"/>
                <a:cs typeface="Syne Bold" pitchFamily="34" charset="-120"/>
              </a:rPr>
              <a:t>2</a:t>
            </a:r>
            <a:endParaRPr lang="en-US" sz="2650" dirty="0"/>
          </a:p>
        </p:txBody>
      </p:sp>
      <p:sp>
        <p:nvSpPr>
          <p:cNvPr id="10" name="Text 7"/>
          <p:cNvSpPr/>
          <p:nvPr/>
        </p:nvSpPr>
        <p:spPr>
          <a:xfrm>
            <a:off x="5422583" y="2942511"/>
            <a:ext cx="2927747" cy="708660"/>
          </a:xfrm>
          <a:prstGeom prst="rect">
            <a:avLst/>
          </a:prstGeom>
          <a:noFill/>
          <a:ln/>
        </p:spPr>
        <p:txBody>
          <a:bodyPr wrap="square" lIns="0" tIns="0" rIns="0" bIns="0" rtlCol="0" anchor="t"/>
          <a:lstStyle/>
          <a:p>
            <a:pPr marL="0" indent="0">
              <a:lnSpc>
                <a:spcPts val="2750"/>
              </a:lnSpc>
              <a:buNone/>
            </a:pPr>
            <a:r>
              <a:rPr lang="en-US" sz="2200" b="1" dirty="0">
                <a:solidFill>
                  <a:srgbClr val="3B4E4E"/>
                </a:solidFill>
                <a:latin typeface="Syne Bold" pitchFamily="34" charset="0"/>
                <a:ea typeface="Syne Bold" pitchFamily="34" charset="-122"/>
                <a:cs typeface="Syne Bold" pitchFamily="34" charset="-120"/>
              </a:rPr>
              <a:t>Universal Computation</a:t>
            </a:r>
            <a:endParaRPr lang="en-US" sz="2200" dirty="0"/>
          </a:p>
        </p:txBody>
      </p:sp>
      <p:sp>
        <p:nvSpPr>
          <p:cNvPr id="11" name="Text 8"/>
          <p:cNvSpPr/>
          <p:nvPr/>
        </p:nvSpPr>
        <p:spPr>
          <a:xfrm>
            <a:off x="5422583" y="3787259"/>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Turing Machines are capable of simulating any algorithm, making them a powerful tool for understanding the limits of computation.</a:t>
            </a:r>
            <a:endParaRPr lang="en-US" sz="1750" dirty="0"/>
          </a:p>
        </p:txBody>
      </p:sp>
      <p:sp>
        <p:nvSpPr>
          <p:cNvPr id="12" name="Shape 9"/>
          <p:cNvSpPr/>
          <p:nvPr/>
        </p:nvSpPr>
        <p:spPr>
          <a:xfrm>
            <a:off x="793790" y="6083737"/>
            <a:ext cx="510302" cy="510302"/>
          </a:xfrm>
          <a:prstGeom prst="roundRect">
            <a:avLst>
              <a:gd name="adj" fmla="val 18669"/>
            </a:avLst>
          </a:prstGeom>
          <a:solidFill>
            <a:srgbClr val="DDEEE6"/>
          </a:solidFill>
          <a:ln w="7620">
            <a:solidFill>
              <a:srgbClr val="C3D4CC"/>
            </a:solidFill>
            <a:prstDash val="solid"/>
          </a:ln>
        </p:spPr>
      </p:sp>
      <p:sp>
        <p:nvSpPr>
          <p:cNvPr id="13" name="Text 10"/>
          <p:cNvSpPr/>
          <p:nvPr/>
        </p:nvSpPr>
        <p:spPr>
          <a:xfrm>
            <a:off x="939879" y="6168747"/>
            <a:ext cx="218123" cy="340281"/>
          </a:xfrm>
          <a:prstGeom prst="rect">
            <a:avLst/>
          </a:prstGeom>
          <a:noFill/>
          <a:ln/>
        </p:spPr>
        <p:txBody>
          <a:bodyPr wrap="none" lIns="0" tIns="0" rIns="0" bIns="0" rtlCol="0" anchor="t"/>
          <a:lstStyle/>
          <a:p>
            <a:pPr marL="0" indent="0" algn="ctr">
              <a:lnSpc>
                <a:spcPts val="2650"/>
              </a:lnSpc>
              <a:buNone/>
            </a:pPr>
            <a:r>
              <a:rPr lang="en-US" sz="2650" b="1" dirty="0">
                <a:solidFill>
                  <a:srgbClr val="3B4E4E"/>
                </a:solidFill>
                <a:latin typeface="Syne Bold" pitchFamily="34" charset="0"/>
                <a:ea typeface="Syne Bold" pitchFamily="34" charset="-122"/>
                <a:cs typeface="Syne Bold" pitchFamily="34" charset="-120"/>
              </a:rPr>
              <a:t>3</a:t>
            </a:r>
            <a:endParaRPr lang="en-US" sz="2650" dirty="0"/>
          </a:p>
        </p:txBody>
      </p:sp>
      <p:sp>
        <p:nvSpPr>
          <p:cNvPr id="14" name="Text 11"/>
          <p:cNvSpPr/>
          <p:nvPr/>
        </p:nvSpPr>
        <p:spPr>
          <a:xfrm>
            <a:off x="1530906" y="6083737"/>
            <a:ext cx="3707368" cy="354330"/>
          </a:xfrm>
          <a:prstGeom prst="rect">
            <a:avLst/>
          </a:prstGeom>
          <a:noFill/>
          <a:ln/>
        </p:spPr>
        <p:txBody>
          <a:bodyPr wrap="none" lIns="0" tIns="0" rIns="0" bIns="0" rtlCol="0" anchor="t"/>
          <a:lstStyle/>
          <a:p>
            <a:pPr marL="0" indent="0">
              <a:lnSpc>
                <a:spcPts val="2750"/>
              </a:lnSpc>
              <a:buNone/>
            </a:pPr>
            <a:r>
              <a:rPr lang="en-US" sz="2200" b="1" dirty="0">
                <a:solidFill>
                  <a:srgbClr val="3B4E4E"/>
                </a:solidFill>
                <a:latin typeface="Syne Bold" pitchFamily="34" charset="0"/>
                <a:ea typeface="Syne Bold" pitchFamily="34" charset="-122"/>
                <a:cs typeface="Syne Bold" pitchFamily="34" charset="-120"/>
              </a:rPr>
              <a:t>Fundamental Concepts</a:t>
            </a:r>
            <a:endParaRPr lang="en-US" sz="2200" dirty="0"/>
          </a:p>
        </p:txBody>
      </p:sp>
      <p:sp>
        <p:nvSpPr>
          <p:cNvPr id="15" name="Text 12"/>
          <p:cNvSpPr/>
          <p:nvPr/>
        </p:nvSpPr>
        <p:spPr>
          <a:xfrm>
            <a:off x="1530906" y="6574155"/>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The core concepts of Turing Machines, including states, transitions, and tape manipulation, form the basis for our ALU design.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39735" y="750689"/>
            <a:ext cx="7664529" cy="1320879"/>
          </a:xfrm>
          <a:prstGeom prst="rect">
            <a:avLst/>
          </a:prstGeom>
          <a:noFill/>
          <a:ln/>
        </p:spPr>
        <p:txBody>
          <a:bodyPr wrap="square" lIns="0" tIns="0" rIns="0" bIns="0" rtlCol="0" anchor="t"/>
          <a:lstStyle/>
          <a:p>
            <a:pPr marL="0" indent="0">
              <a:lnSpc>
                <a:spcPts val="5200"/>
              </a:lnSpc>
              <a:buNone/>
            </a:pPr>
            <a:r>
              <a:rPr lang="en-US" sz="4150" b="1" dirty="0">
                <a:solidFill>
                  <a:srgbClr val="233939"/>
                </a:solidFill>
                <a:latin typeface="Syne Bold" pitchFamily="34" charset="0"/>
                <a:ea typeface="Syne Bold" pitchFamily="34" charset="-122"/>
                <a:cs typeface="Syne Bold" pitchFamily="34" charset="-120"/>
              </a:rPr>
              <a:t>Principles of Turing Machine Computation</a:t>
            </a:r>
            <a:endParaRPr lang="en-US" sz="4150" dirty="0"/>
          </a:p>
        </p:txBody>
      </p:sp>
      <p:sp>
        <p:nvSpPr>
          <p:cNvPr id="4" name="Shape 1"/>
          <p:cNvSpPr/>
          <p:nvPr/>
        </p:nvSpPr>
        <p:spPr>
          <a:xfrm>
            <a:off x="1045250" y="2388513"/>
            <a:ext cx="22860" cy="5090398"/>
          </a:xfrm>
          <a:prstGeom prst="roundRect">
            <a:avLst>
              <a:gd name="adj" fmla="val 388338"/>
            </a:avLst>
          </a:prstGeom>
          <a:solidFill>
            <a:srgbClr val="C3D4CC"/>
          </a:solidFill>
          <a:ln/>
        </p:spPr>
      </p:sp>
      <p:sp>
        <p:nvSpPr>
          <p:cNvPr id="5" name="Shape 2"/>
          <p:cNvSpPr/>
          <p:nvPr/>
        </p:nvSpPr>
        <p:spPr>
          <a:xfrm>
            <a:off x="1271588" y="2852618"/>
            <a:ext cx="739735" cy="22860"/>
          </a:xfrm>
          <a:prstGeom prst="roundRect">
            <a:avLst>
              <a:gd name="adj" fmla="val 388338"/>
            </a:avLst>
          </a:prstGeom>
          <a:solidFill>
            <a:srgbClr val="C3D4CC"/>
          </a:solidFill>
          <a:ln/>
        </p:spPr>
      </p:sp>
      <p:sp>
        <p:nvSpPr>
          <p:cNvPr id="6" name="Shape 3"/>
          <p:cNvSpPr/>
          <p:nvPr/>
        </p:nvSpPr>
        <p:spPr>
          <a:xfrm>
            <a:off x="818912" y="2626281"/>
            <a:ext cx="475536" cy="475536"/>
          </a:xfrm>
          <a:prstGeom prst="roundRect">
            <a:avLst>
              <a:gd name="adj" fmla="val 18668"/>
            </a:avLst>
          </a:prstGeom>
          <a:solidFill>
            <a:srgbClr val="DDEEE6"/>
          </a:solidFill>
          <a:ln w="7620">
            <a:solidFill>
              <a:srgbClr val="C3D4CC"/>
            </a:solidFill>
            <a:prstDash val="solid"/>
          </a:ln>
        </p:spPr>
      </p:sp>
      <p:sp>
        <p:nvSpPr>
          <p:cNvPr id="7" name="Text 4"/>
          <p:cNvSpPr/>
          <p:nvPr/>
        </p:nvSpPr>
        <p:spPr>
          <a:xfrm>
            <a:off x="994767" y="2705457"/>
            <a:ext cx="123706" cy="317063"/>
          </a:xfrm>
          <a:prstGeom prst="rect">
            <a:avLst/>
          </a:prstGeom>
          <a:noFill/>
          <a:ln/>
        </p:spPr>
        <p:txBody>
          <a:bodyPr wrap="none" lIns="0" tIns="0" rIns="0" bIns="0" rtlCol="0" anchor="t"/>
          <a:lstStyle/>
          <a:p>
            <a:pPr marL="0" indent="0" algn="ctr">
              <a:lnSpc>
                <a:spcPts val="2450"/>
              </a:lnSpc>
              <a:buNone/>
            </a:pPr>
            <a:r>
              <a:rPr lang="en-US" sz="2450" b="1" dirty="0">
                <a:solidFill>
                  <a:srgbClr val="3B4E4E"/>
                </a:solidFill>
                <a:latin typeface="Syne Bold" pitchFamily="34" charset="0"/>
                <a:ea typeface="Syne Bold" pitchFamily="34" charset="-122"/>
                <a:cs typeface="Syne Bold" pitchFamily="34" charset="-120"/>
              </a:rPr>
              <a:t>1</a:t>
            </a:r>
            <a:endParaRPr lang="en-US" sz="2450" dirty="0"/>
          </a:p>
        </p:txBody>
      </p:sp>
      <p:sp>
        <p:nvSpPr>
          <p:cNvPr id="8" name="Text 5"/>
          <p:cNvSpPr/>
          <p:nvPr/>
        </p:nvSpPr>
        <p:spPr>
          <a:xfrm>
            <a:off x="2219087" y="2599849"/>
            <a:ext cx="2641997" cy="330160"/>
          </a:xfrm>
          <a:prstGeom prst="rect">
            <a:avLst/>
          </a:prstGeom>
          <a:noFill/>
          <a:ln/>
        </p:spPr>
        <p:txBody>
          <a:bodyPr wrap="none" lIns="0" tIns="0" rIns="0" bIns="0" rtlCol="0" anchor="t"/>
          <a:lstStyle/>
          <a:p>
            <a:pPr marL="0" indent="0" algn="l">
              <a:lnSpc>
                <a:spcPts val="2600"/>
              </a:lnSpc>
              <a:buNone/>
            </a:pPr>
            <a:r>
              <a:rPr lang="en-US" sz="2050" b="1" dirty="0">
                <a:solidFill>
                  <a:srgbClr val="3B4E4E"/>
                </a:solidFill>
                <a:latin typeface="Syne Bold" pitchFamily="34" charset="0"/>
                <a:ea typeface="Syne Bold" pitchFamily="34" charset="-122"/>
                <a:cs typeface="Syne Bold" pitchFamily="34" charset="-120"/>
              </a:rPr>
              <a:t>State Transitions</a:t>
            </a:r>
            <a:endParaRPr lang="en-US" sz="2050" dirty="0"/>
          </a:p>
        </p:txBody>
      </p:sp>
      <p:sp>
        <p:nvSpPr>
          <p:cNvPr id="9" name="Text 6"/>
          <p:cNvSpPr/>
          <p:nvPr/>
        </p:nvSpPr>
        <p:spPr>
          <a:xfrm>
            <a:off x="2219087" y="3056811"/>
            <a:ext cx="6185178" cy="676275"/>
          </a:xfrm>
          <a:prstGeom prst="rect">
            <a:avLst/>
          </a:prstGeom>
          <a:noFill/>
          <a:ln/>
        </p:spPr>
        <p:txBody>
          <a:bodyPr wrap="square" lIns="0" tIns="0" rIns="0" bIns="0" rtlCol="0" anchor="t"/>
          <a:lstStyle/>
          <a:p>
            <a:pPr marL="0" indent="0" algn="l">
              <a:lnSpc>
                <a:spcPts val="2650"/>
              </a:lnSpc>
              <a:buNone/>
            </a:pPr>
            <a:r>
              <a:rPr lang="en-US" sz="1650" dirty="0">
                <a:solidFill>
                  <a:srgbClr val="3B4E4E"/>
                </a:solidFill>
                <a:latin typeface="Overpass Light" pitchFamily="34" charset="0"/>
                <a:ea typeface="Overpass Light" pitchFamily="34" charset="-122"/>
                <a:cs typeface="Overpass Light" pitchFamily="34" charset="-120"/>
              </a:rPr>
              <a:t>Turing Machines operate by transitioning between states based on the current state and the symbol read from the tape.</a:t>
            </a:r>
            <a:endParaRPr lang="en-US" sz="1650" dirty="0"/>
          </a:p>
        </p:txBody>
      </p:sp>
      <p:sp>
        <p:nvSpPr>
          <p:cNvPr id="10" name="Shape 7"/>
          <p:cNvSpPr/>
          <p:nvPr/>
        </p:nvSpPr>
        <p:spPr>
          <a:xfrm>
            <a:off x="1271588" y="4619863"/>
            <a:ext cx="739735" cy="22860"/>
          </a:xfrm>
          <a:prstGeom prst="roundRect">
            <a:avLst>
              <a:gd name="adj" fmla="val 388338"/>
            </a:avLst>
          </a:prstGeom>
          <a:solidFill>
            <a:srgbClr val="C3D4CC"/>
          </a:solidFill>
          <a:ln/>
        </p:spPr>
      </p:sp>
      <p:sp>
        <p:nvSpPr>
          <p:cNvPr id="11" name="Shape 8"/>
          <p:cNvSpPr/>
          <p:nvPr/>
        </p:nvSpPr>
        <p:spPr>
          <a:xfrm>
            <a:off x="818912" y="4393525"/>
            <a:ext cx="475536" cy="475536"/>
          </a:xfrm>
          <a:prstGeom prst="roundRect">
            <a:avLst>
              <a:gd name="adj" fmla="val 18668"/>
            </a:avLst>
          </a:prstGeom>
          <a:solidFill>
            <a:srgbClr val="DDEEE6"/>
          </a:solidFill>
          <a:ln w="7620">
            <a:solidFill>
              <a:srgbClr val="C3D4CC"/>
            </a:solidFill>
            <a:prstDash val="solid"/>
          </a:ln>
        </p:spPr>
      </p:sp>
      <p:sp>
        <p:nvSpPr>
          <p:cNvPr id="12" name="Text 9"/>
          <p:cNvSpPr/>
          <p:nvPr/>
        </p:nvSpPr>
        <p:spPr>
          <a:xfrm>
            <a:off x="957739" y="4472702"/>
            <a:ext cx="197882" cy="317063"/>
          </a:xfrm>
          <a:prstGeom prst="rect">
            <a:avLst/>
          </a:prstGeom>
          <a:noFill/>
          <a:ln/>
        </p:spPr>
        <p:txBody>
          <a:bodyPr wrap="none" lIns="0" tIns="0" rIns="0" bIns="0" rtlCol="0" anchor="t"/>
          <a:lstStyle/>
          <a:p>
            <a:pPr marL="0" indent="0" algn="ctr">
              <a:lnSpc>
                <a:spcPts val="2450"/>
              </a:lnSpc>
              <a:buNone/>
            </a:pPr>
            <a:r>
              <a:rPr lang="en-US" sz="2450" b="1" dirty="0">
                <a:solidFill>
                  <a:srgbClr val="3B4E4E"/>
                </a:solidFill>
                <a:latin typeface="Syne Bold" pitchFamily="34" charset="0"/>
                <a:ea typeface="Syne Bold" pitchFamily="34" charset="-122"/>
                <a:cs typeface="Syne Bold" pitchFamily="34" charset="-120"/>
              </a:rPr>
              <a:t>2</a:t>
            </a:r>
            <a:endParaRPr lang="en-US" sz="2450" dirty="0"/>
          </a:p>
        </p:txBody>
      </p:sp>
      <p:sp>
        <p:nvSpPr>
          <p:cNvPr id="13" name="Text 10"/>
          <p:cNvSpPr/>
          <p:nvPr/>
        </p:nvSpPr>
        <p:spPr>
          <a:xfrm>
            <a:off x="2219087" y="4367093"/>
            <a:ext cx="2720102" cy="330160"/>
          </a:xfrm>
          <a:prstGeom prst="rect">
            <a:avLst/>
          </a:prstGeom>
          <a:noFill/>
          <a:ln/>
        </p:spPr>
        <p:txBody>
          <a:bodyPr wrap="none" lIns="0" tIns="0" rIns="0" bIns="0" rtlCol="0" anchor="t"/>
          <a:lstStyle/>
          <a:p>
            <a:pPr marL="0" indent="0" algn="l">
              <a:lnSpc>
                <a:spcPts val="2600"/>
              </a:lnSpc>
              <a:buNone/>
            </a:pPr>
            <a:r>
              <a:rPr lang="en-US" sz="2050" b="1" dirty="0">
                <a:solidFill>
                  <a:srgbClr val="3B4E4E"/>
                </a:solidFill>
                <a:latin typeface="Syne Bold" pitchFamily="34" charset="0"/>
                <a:ea typeface="Syne Bold" pitchFamily="34" charset="-122"/>
                <a:cs typeface="Syne Bold" pitchFamily="34" charset="-120"/>
              </a:rPr>
              <a:t>Tape Manipulation</a:t>
            </a:r>
            <a:endParaRPr lang="en-US" sz="2050" dirty="0"/>
          </a:p>
        </p:txBody>
      </p:sp>
      <p:sp>
        <p:nvSpPr>
          <p:cNvPr id="14" name="Text 11"/>
          <p:cNvSpPr/>
          <p:nvPr/>
        </p:nvSpPr>
        <p:spPr>
          <a:xfrm>
            <a:off x="2219087" y="4824055"/>
            <a:ext cx="6185178" cy="676275"/>
          </a:xfrm>
          <a:prstGeom prst="rect">
            <a:avLst/>
          </a:prstGeom>
          <a:noFill/>
          <a:ln/>
        </p:spPr>
        <p:txBody>
          <a:bodyPr wrap="square" lIns="0" tIns="0" rIns="0" bIns="0" rtlCol="0" anchor="t"/>
          <a:lstStyle/>
          <a:p>
            <a:pPr marL="0" indent="0" algn="l">
              <a:lnSpc>
                <a:spcPts val="2650"/>
              </a:lnSpc>
              <a:buNone/>
            </a:pPr>
            <a:r>
              <a:rPr lang="en-US" sz="1650" dirty="0">
                <a:solidFill>
                  <a:srgbClr val="3B4E4E"/>
                </a:solidFill>
                <a:latin typeface="Overpass Light" pitchFamily="34" charset="0"/>
                <a:ea typeface="Overpass Light" pitchFamily="34" charset="-122"/>
                <a:cs typeface="Overpass Light" pitchFamily="34" charset="-120"/>
              </a:rPr>
              <a:t>The head can read and write symbols on the tape, moving left or right as dictated by the transition function.</a:t>
            </a:r>
            <a:endParaRPr lang="en-US" sz="1650" dirty="0"/>
          </a:p>
        </p:txBody>
      </p:sp>
      <p:sp>
        <p:nvSpPr>
          <p:cNvPr id="15" name="Shape 12"/>
          <p:cNvSpPr/>
          <p:nvPr/>
        </p:nvSpPr>
        <p:spPr>
          <a:xfrm>
            <a:off x="1271588" y="6387108"/>
            <a:ext cx="739735" cy="22860"/>
          </a:xfrm>
          <a:prstGeom prst="roundRect">
            <a:avLst>
              <a:gd name="adj" fmla="val 388338"/>
            </a:avLst>
          </a:prstGeom>
          <a:solidFill>
            <a:srgbClr val="C3D4CC"/>
          </a:solidFill>
          <a:ln/>
        </p:spPr>
      </p:sp>
      <p:sp>
        <p:nvSpPr>
          <p:cNvPr id="16" name="Shape 13"/>
          <p:cNvSpPr/>
          <p:nvPr/>
        </p:nvSpPr>
        <p:spPr>
          <a:xfrm>
            <a:off x="818912" y="6160770"/>
            <a:ext cx="475536" cy="475536"/>
          </a:xfrm>
          <a:prstGeom prst="roundRect">
            <a:avLst>
              <a:gd name="adj" fmla="val 18668"/>
            </a:avLst>
          </a:prstGeom>
          <a:solidFill>
            <a:srgbClr val="DDEEE6"/>
          </a:solidFill>
          <a:ln w="7620">
            <a:solidFill>
              <a:srgbClr val="C3D4CC"/>
            </a:solidFill>
            <a:prstDash val="solid"/>
          </a:ln>
        </p:spPr>
      </p:sp>
      <p:sp>
        <p:nvSpPr>
          <p:cNvPr id="17" name="Text 14"/>
          <p:cNvSpPr/>
          <p:nvPr/>
        </p:nvSpPr>
        <p:spPr>
          <a:xfrm>
            <a:off x="955000" y="6239947"/>
            <a:ext cx="203240" cy="317063"/>
          </a:xfrm>
          <a:prstGeom prst="rect">
            <a:avLst/>
          </a:prstGeom>
          <a:noFill/>
          <a:ln/>
        </p:spPr>
        <p:txBody>
          <a:bodyPr wrap="none" lIns="0" tIns="0" rIns="0" bIns="0" rtlCol="0" anchor="t"/>
          <a:lstStyle/>
          <a:p>
            <a:pPr marL="0" indent="0" algn="ctr">
              <a:lnSpc>
                <a:spcPts val="2450"/>
              </a:lnSpc>
              <a:buNone/>
            </a:pPr>
            <a:r>
              <a:rPr lang="en-US" sz="2450" b="1" dirty="0">
                <a:solidFill>
                  <a:srgbClr val="3B4E4E"/>
                </a:solidFill>
                <a:latin typeface="Syne Bold" pitchFamily="34" charset="0"/>
                <a:ea typeface="Syne Bold" pitchFamily="34" charset="-122"/>
                <a:cs typeface="Syne Bold" pitchFamily="34" charset="-120"/>
              </a:rPr>
              <a:t>3</a:t>
            </a:r>
            <a:endParaRPr lang="en-US" sz="2450" dirty="0"/>
          </a:p>
        </p:txBody>
      </p:sp>
      <p:sp>
        <p:nvSpPr>
          <p:cNvPr id="18" name="Text 15"/>
          <p:cNvSpPr/>
          <p:nvPr/>
        </p:nvSpPr>
        <p:spPr>
          <a:xfrm>
            <a:off x="2219087" y="6134338"/>
            <a:ext cx="2641997" cy="330160"/>
          </a:xfrm>
          <a:prstGeom prst="rect">
            <a:avLst/>
          </a:prstGeom>
          <a:noFill/>
          <a:ln/>
        </p:spPr>
        <p:txBody>
          <a:bodyPr wrap="none" lIns="0" tIns="0" rIns="0" bIns="0" rtlCol="0" anchor="t"/>
          <a:lstStyle/>
          <a:p>
            <a:pPr marL="0" indent="0" algn="l">
              <a:lnSpc>
                <a:spcPts val="2600"/>
              </a:lnSpc>
              <a:buNone/>
            </a:pPr>
            <a:r>
              <a:rPr lang="en-US" sz="2050" b="1" dirty="0">
                <a:solidFill>
                  <a:srgbClr val="3B4E4E"/>
                </a:solidFill>
                <a:latin typeface="Syne Bold" pitchFamily="34" charset="0"/>
                <a:ea typeface="Syne Bold" pitchFamily="34" charset="-122"/>
                <a:cs typeface="Syne Bold" pitchFamily="34" charset="-120"/>
              </a:rPr>
              <a:t>Halting Condition</a:t>
            </a:r>
            <a:endParaRPr lang="en-US" sz="2050" dirty="0"/>
          </a:p>
        </p:txBody>
      </p:sp>
      <p:sp>
        <p:nvSpPr>
          <p:cNvPr id="19" name="Text 16"/>
          <p:cNvSpPr/>
          <p:nvPr/>
        </p:nvSpPr>
        <p:spPr>
          <a:xfrm>
            <a:off x="2219087" y="6591300"/>
            <a:ext cx="6185178" cy="676275"/>
          </a:xfrm>
          <a:prstGeom prst="rect">
            <a:avLst/>
          </a:prstGeom>
          <a:noFill/>
          <a:ln/>
        </p:spPr>
        <p:txBody>
          <a:bodyPr wrap="square" lIns="0" tIns="0" rIns="0" bIns="0" rtlCol="0" anchor="t"/>
          <a:lstStyle/>
          <a:p>
            <a:pPr marL="0" indent="0" algn="l">
              <a:lnSpc>
                <a:spcPts val="2650"/>
              </a:lnSpc>
              <a:buNone/>
            </a:pPr>
            <a:r>
              <a:rPr lang="en-US" sz="1650" dirty="0">
                <a:solidFill>
                  <a:srgbClr val="3B4E4E"/>
                </a:solidFill>
                <a:latin typeface="Overpass Light" pitchFamily="34" charset="0"/>
                <a:ea typeface="Overpass Light" pitchFamily="34" charset="-122"/>
                <a:cs typeface="Overpass Light" pitchFamily="34" charset="-120"/>
              </a:rPr>
              <a:t>Turing machines halt when they reach a specific halting state, indicating the completion of the computation.</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004060"/>
            <a:ext cx="13042821" cy="1417558"/>
          </a:xfrm>
          <a:prstGeom prst="rect">
            <a:avLst/>
          </a:prstGeom>
          <a:noFill/>
          <a:ln/>
        </p:spPr>
        <p:txBody>
          <a:bodyPr wrap="square" lIns="0" tIns="0" rIns="0" bIns="0" rtlCol="0" anchor="t"/>
          <a:lstStyle/>
          <a:p>
            <a:pPr marL="0" indent="0">
              <a:lnSpc>
                <a:spcPts val="5550"/>
              </a:lnSpc>
              <a:buNone/>
            </a:pPr>
            <a:r>
              <a:rPr lang="en-US" sz="4450" b="1" dirty="0">
                <a:solidFill>
                  <a:srgbClr val="233939"/>
                </a:solidFill>
                <a:latin typeface="Syne Bold" pitchFamily="34" charset="0"/>
                <a:ea typeface="Syne Bold" pitchFamily="34" charset="-122"/>
                <a:cs typeface="Syne Bold" pitchFamily="34" charset="-120"/>
              </a:rPr>
              <a:t>Applying Turing Machine Concepts to ALU Design</a:t>
            </a:r>
            <a:endParaRPr lang="en-US" sz="4450" dirty="0"/>
          </a:p>
        </p:txBody>
      </p:sp>
      <p:sp>
        <p:nvSpPr>
          <p:cNvPr id="3" name="Text 1"/>
          <p:cNvSpPr/>
          <p:nvPr/>
        </p:nvSpPr>
        <p:spPr>
          <a:xfrm>
            <a:off x="793790" y="398859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33939"/>
                </a:solidFill>
                <a:latin typeface="Syne Bold" pitchFamily="34" charset="0"/>
                <a:ea typeface="Syne Bold" pitchFamily="34" charset="-122"/>
                <a:cs typeface="Syne Bold" pitchFamily="34" charset="-120"/>
              </a:rPr>
              <a:t>State Register</a:t>
            </a:r>
            <a:endParaRPr lang="en-US" sz="2200" dirty="0"/>
          </a:p>
        </p:txBody>
      </p:sp>
      <p:sp>
        <p:nvSpPr>
          <p:cNvPr id="4" name="Text 2"/>
          <p:cNvSpPr/>
          <p:nvPr/>
        </p:nvSpPr>
        <p:spPr>
          <a:xfrm>
            <a:off x="793790" y="4569738"/>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The ALU's state register corresponds to the Turing Machine's current state, guiding the computational process.</a:t>
            </a:r>
            <a:endParaRPr lang="en-US" sz="1750" dirty="0"/>
          </a:p>
        </p:txBody>
      </p:sp>
      <p:sp>
        <p:nvSpPr>
          <p:cNvPr id="5" name="Text 3"/>
          <p:cNvSpPr/>
          <p:nvPr/>
        </p:nvSpPr>
        <p:spPr>
          <a:xfrm>
            <a:off x="5332928" y="398859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33939"/>
                </a:solidFill>
                <a:latin typeface="Syne Bold" pitchFamily="34" charset="0"/>
                <a:ea typeface="Syne Bold" pitchFamily="34" charset="-122"/>
                <a:cs typeface="Syne Bold" pitchFamily="34" charset="-120"/>
              </a:rPr>
              <a:t>Data Register</a:t>
            </a:r>
            <a:endParaRPr lang="en-US" sz="2200" dirty="0"/>
          </a:p>
        </p:txBody>
      </p:sp>
      <p:sp>
        <p:nvSpPr>
          <p:cNvPr id="6" name="Text 4"/>
          <p:cNvSpPr/>
          <p:nvPr/>
        </p:nvSpPr>
        <p:spPr>
          <a:xfrm>
            <a:off x="5332928" y="4569738"/>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The data register acts as the Turing Machine's tape, storing the input and intermediate results of operations.</a:t>
            </a:r>
            <a:endParaRPr lang="en-US" sz="1750" dirty="0"/>
          </a:p>
        </p:txBody>
      </p:sp>
      <p:sp>
        <p:nvSpPr>
          <p:cNvPr id="7" name="Text 5"/>
          <p:cNvSpPr/>
          <p:nvPr/>
        </p:nvSpPr>
        <p:spPr>
          <a:xfrm>
            <a:off x="9872067" y="398859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33939"/>
                </a:solidFill>
                <a:latin typeface="Syne Bold" pitchFamily="34" charset="0"/>
                <a:ea typeface="Syne Bold" pitchFamily="34" charset="-122"/>
                <a:cs typeface="Syne Bold" pitchFamily="34" charset="-120"/>
              </a:rPr>
              <a:t>Control Unit</a:t>
            </a:r>
            <a:endParaRPr lang="en-US" sz="2200" dirty="0"/>
          </a:p>
        </p:txBody>
      </p:sp>
      <p:sp>
        <p:nvSpPr>
          <p:cNvPr id="8" name="Text 6"/>
          <p:cNvSpPr/>
          <p:nvPr/>
        </p:nvSpPr>
        <p:spPr>
          <a:xfrm>
            <a:off x="9872067" y="456973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The control unit implements the Turing Machine's transition function, determining the next state based on the current state and data.</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8542" y="756523"/>
            <a:ext cx="7706916" cy="1283018"/>
          </a:xfrm>
          <a:prstGeom prst="rect">
            <a:avLst/>
          </a:prstGeom>
          <a:noFill/>
          <a:ln/>
        </p:spPr>
        <p:txBody>
          <a:bodyPr wrap="square" lIns="0" tIns="0" rIns="0" bIns="0" rtlCol="0" anchor="t"/>
          <a:lstStyle/>
          <a:p>
            <a:pPr marL="0" indent="0">
              <a:lnSpc>
                <a:spcPts val="5050"/>
              </a:lnSpc>
              <a:buNone/>
            </a:pPr>
            <a:r>
              <a:rPr lang="en-US" sz="4000" b="1" dirty="0">
                <a:solidFill>
                  <a:srgbClr val="233939"/>
                </a:solidFill>
                <a:latin typeface="Syne Bold" pitchFamily="34" charset="0"/>
                <a:ea typeface="Syne Bold" pitchFamily="34" charset="-122"/>
                <a:cs typeface="Syne Bold" pitchFamily="34" charset="-120"/>
              </a:rPr>
              <a:t>Implementing Addition and Subtraction in the ALU</a:t>
            </a:r>
            <a:endParaRPr lang="en-US" sz="4000" dirty="0"/>
          </a:p>
        </p:txBody>
      </p:sp>
      <p:pic>
        <p:nvPicPr>
          <p:cNvPr id="4" name="Image 1" descr="preencoded.png"/>
          <p:cNvPicPr>
            <a:picLocks noChangeAspect="1"/>
          </p:cNvPicPr>
          <p:nvPr/>
        </p:nvPicPr>
        <p:blipFill>
          <a:blip r:embed="rId4"/>
          <a:stretch>
            <a:fillRect/>
          </a:stretch>
        </p:blipFill>
        <p:spPr>
          <a:xfrm>
            <a:off x="718542" y="2347436"/>
            <a:ext cx="1026557" cy="1642586"/>
          </a:xfrm>
          <a:prstGeom prst="rect">
            <a:avLst/>
          </a:prstGeom>
        </p:spPr>
      </p:pic>
      <p:sp>
        <p:nvSpPr>
          <p:cNvPr id="5" name="Text 1"/>
          <p:cNvSpPr/>
          <p:nvPr/>
        </p:nvSpPr>
        <p:spPr>
          <a:xfrm>
            <a:off x="2052995" y="2552700"/>
            <a:ext cx="2566511" cy="320873"/>
          </a:xfrm>
          <a:prstGeom prst="rect">
            <a:avLst/>
          </a:prstGeom>
          <a:noFill/>
          <a:ln/>
        </p:spPr>
        <p:txBody>
          <a:bodyPr wrap="none" lIns="0" tIns="0" rIns="0" bIns="0" rtlCol="0" anchor="t"/>
          <a:lstStyle/>
          <a:p>
            <a:pPr marL="0" indent="0" algn="l">
              <a:lnSpc>
                <a:spcPts val="2500"/>
              </a:lnSpc>
              <a:buNone/>
            </a:pPr>
            <a:r>
              <a:rPr lang="en-US" sz="2000" b="1" dirty="0">
                <a:solidFill>
                  <a:srgbClr val="3B4E4E"/>
                </a:solidFill>
                <a:latin typeface="Syne Bold" pitchFamily="34" charset="0"/>
                <a:ea typeface="Syne Bold" pitchFamily="34" charset="-122"/>
                <a:cs typeface="Syne Bold" pitchFamily="34" charset="-120"/>
              </a:rPr>
              <a:t>Addition</a:t>
            </a:r>
            <a:endParaRPr lang="en-US" sz="2000" dirty="0"/>
          </a:p>
        </p:txBody>
      </p:sp>
      <p:sp>
        <p:nvSpPr>
          <p:cNvPr id="6" name="Text 2"/>
          <p:cNvSpPr/>
          <p:nvPr/>
        </p:nvSpPr>
        <p:spPr>
          <a:xfrm>
            <a:off x="2052995" y="2996684"/>
            <a:ext cx="6372463" cy="657225"/>
          </a:xfrm>
          <a:prstGeom prst="rect">
            <a:avLst/>
          </a:prstGeom>
          <a:noFill/>
          <a:ln/>
        </p:spPr>
        <p:txBody>
          <a:bodyPr wrap="square" lIns="0" tIns="0" rIns="0" bIns="0" rtlCol="0" anchor="t"/>
          <a:lstStyle/>
          <a:p>
            <a:pPr marL="0" indent="0" algn="l">
              <a:lnSpc>
                <a:spcPts val="2550"/>
              </a:lnSpc>
              <a:buNone/>
            </a:pPr>
            <a:r>
              <a:rPr lang="en-US" sz="1600" dirty="0">
                <a:solidFill>
                  <a:srgbClr val="3B4E4E"/>
                </a:solidFill>
                <a:latin typeface="Overpass Light" pitchFamily="34" charset="0"/>
                <a:ea typeface="Overpass Light" pitchFamily="34" charset="-122"/>
                <a:cs typeface="Overpass Light" pitchFamily="34" charset="-120"/>
              </a:rPr>
              <a:t>Addition is implemented using a sequence of full adders, processing bits from the input operands and carrying over any overflows.</a:t>
            </a:r>
            <a:endParaRPr lang="en-US" sz="1600" dirty="0"/>
          </a:p>
        </p:txBody>
      </p:sp>
      <p:pic>
        <p:nvPicPr>
          <p:cNvPr id="7" name="Image 2" descr="preencoded.png"/>
          <p:cNvPicPr>
            <a:picLocks noChangeAspect="1"/>
          </p:cNvPicPr>
          <p:nvPr/>
        </p:nvPicPr>
        <p:blipFill>
          <a:blip r:embed="rId5"/>
          <a:stretch>
            <a:fillRect/>
          </a:stretch>
        </p:blipFill>
        <p:spPr>
          <a:xfrm>
            <a:off x="718542" y="3990023"/>
            <a:ext cx="1026557" cy="1840349"/>
          </a:xfrm>
          <a:prstGeom prst="rect">
            <a:avLst/>
          </a:prstGeom>
        </p:spPr>
      </p:pic>
      <p:sp>
        <p:nvSpPr>
          <p:cNvPr id="8" name="Text 3"/>
          <p:cNvSpPr/>
          <p:nvPr/>
        </p:nvSpPr>
        <p:spPr>
          <a:xfrm>
            <a:off x="2052995" y="4195286"/>
            <a:ext cx="2566511" cy="320873"/>
          </a:xfrm>
          <a:prstGeom prst="rect">
            <a:avLst/>
          </a:prstGeom>
          <a:noFill/>
          <a:ln/>
        </p:spPr>
        <p:txBody>
          <a:bodyPr wrap="none" lIns="0" tIns="0" rIns="0" bIns="0" rtlCol="0" anchor="t"/>
          <a:lstStyle/>
          <a:p>
            <a:pPr marL="0" indent="0" algn="l">
              <a:lnSpc>
                <a:spcPts val="2500"/>
              </a:lnSpc>
              <a:buNone/>
            </a:pPr>
            <a:r>
              <a:rPr lang="en-US" sz="2000" b="1" dirty="0">
                <a:solidFill>
                  <a:srgbClr val="3B4E4E"/>
                </a:solidFill>
                <a:latin typeface="Syne Bold" pitchFamily="34" charset="0"/>
                <a:ea typeface="Syne Bold" pitchFamily="34" charset="-122"/>
                <a:cs typeface="Syne Bold" pitchFamily="34" charset="-120"/>
              </a:rPr>
              <a:t>Subtraction</a:t>
            </a:r>
            <a:endParaRPr lang="en-US" sz="2000" dirty="0"/>
          </a:p>
        </p:txBody>
      </p:sp>
      <p:sp>
        <p:nvSpPr>
          <p:cNvPr id="9" name="Text 4"/>
          <p:cNvSpPr/>
          <p:nvPr/>
        </p:nvSpPr>
        <p:spPr>
          <a:xfrm>
            <a:off x="2052995" y="4639270"/>
            <a:ext cx="6372463" cy="985837"/>
          </a:xfrm>
          <a:prstGeom prst="rect">
            <a:avLst/>
          </a:prstGeom>
          <a:noFill/>
          <a:ln/>
        </p:spPr>
        <p:txBody>
          <a:bodyPr wrap="square" lIns="0" tIns="0" rIns="0" bIns="0" rtlCol="0" anchor="t"/>
          <a:lstStyle/>
          <a:p>
            <a:pPr marL="0" indent="0" algn="l">
              <a:lnSpc>
                <a:spcPts val="2550"/>
              </a:lnSpc>
              <a:buNone/>
            </a:pPr>
            <a:r>
              <a:rPr lang="en-US" sz="1600" dirty="0">
                <a:solidFill>
                  <a:srgbClr val="3B4E4E"/>
                </a:solidFill>
                <a:latin typeface="Overpass Light" pitchFamily="34" charset="0"/>
                <a:ea typeface="Overpass Light" pitchFamily="34" charset="-122"/>
                <a:cs typeface="Overpass Light" pitchFamily="34" charset="-120"/>
              </a:rPr>
              <a:t>Subtraction is implemented using two's complement arithmetic, converting the subtrahend to its complement and adding it to the minuend.</a:t>
            </a:r>
            <a:endParaRPr lang="en-US" sz="1600" dirty="0"/>
          </a:p>
        </p:txBody>
      </p:sp>
      <p:pic>
        <p:nvPicPr>
          <p:cNvPr id="10" name="Image 3" descr="preencoded.png"/>
          <p:cNvPicPr>
            <a:picLocks noChangeAspect="1"/>
          </p:cNvPicPr>
          <p:nvPr/>
        </p:nvPicPr>
        <p:blipFill>
          <a:blip r:embed="rId6"/>
          <a:stretch>
            <a:fillRect/>
          </a:stretch>
        </p:blipFill>
        <p:spPr>
          <a:xfrm>
            <a:off x="718542" y="5830372"/>
            <a:ext cx="1026557" cy="1642586"/>
          </a:xfrm>
          <a:prstGeom prst="rect">
            <a:avLst/>
          </a:prstGeom>
        </p:spPr>
      </p:pic>
      <p:sp>
        <p:nvSpPr>
          <p:cNvPr id="11" name="Text 5"/>
          <p:cNvSpPr/>
          <p:nvPr/>
        </p:nvSpPr>
        <p:spPr>
          <a:xfrm>
            <a:off x="2052995" y="6035635"/>
            <a:ext cx="2566511" cy="320873"/>
          </a:xfrm>
          <a:prstGeom prst="rect">
            <a:avLst/>
          </a:prstGeom>
          <a:noFill/>
          <a:ln/>
        </p:spPr>
        <p:txBody>
          <a:bodyPr wrap="none" lIns="0" tIns="0" rIns="0" bIns="0" rtlCol="0" anchor="t"/>
          <a:lstStyle/>
          <a:p>
            <a:pPr marL="0" indent="0" algn="l">
              <a:lnSpc>
                <a:spcPts val="2500"/>
              </a:lnSpc>
              <a:buNone/>
            </a:pPr>
            <a:r>
              <a:rPr lang="en-US" sz="2000" b="1" dirty="0">
                <a:solidFill>
                  <a:srgbClr val="3B4E4E"/>
                </a:solidFill>
                <a:latin typeface="Syne Bold" pitchFamily="34" charset="0"/>
                <a:ea typeface="Syne Bold" pitchFamily="34" charset="-122"/>
                <a:cs typeface="Syne Bold" pitchFamily="34" charset="-120"/>
              </a:rPr>
              <a:t>Output</a:t>
            </a:r>
            <a:endParaRPr lang="en-US" sz="2000" dirty="0"/>
          </a:p>
        </p:txBody>
      </p:sp>
      <p:sp>
        <p:nvSpPr>
          <p:cNvPr id="12" name="Text 6"/>
          <p:cNvSpPr/>
          <p:nvPr/>
        </p:nvSpPr>
        <p:spPr>
          <a:xfrm>
            <a:off x="2052995" y="6479619"/>
            <a:ext cx="6372463" cy="657225"/>
          </a:xfrm>
          <a:prstGeom prst="rect">
            <a:avLst/>
          </a:prstGeom>
          <a:noFill/>
          <a:ln/>
        </p:spPr>
        <p:txBody>
          <a:bodyPr wrap="square" lIns="0" tIns="0" rIns="0" bIns="0" rtlCol="0" anchor="t"/>
          <a:lstStyle/>
          <a:p>
            <a:pPr marL="0" indent="0" algn="l">
              <a:lnSpc>
                <a:spcPts val="2550"/>
              </a:lnSpc>
              <a:buNone/>
            </a:pPr>
            <a:r>
              <a:rPr lang="en-US" sz="1600" dirty="0">
                <a:solidFill>
                  <a:srgbClr val="3B4E4E"/>
                </a:solidFill>
                <a:latin typeface="Overpass Light" pitchFamily="34" charset="0"/>
                <a:ea typeface="Overpass Light" pitchFamily="34" charset="-122"/>
                <a:cs typeface="Overpass Light" pitchFamily="34" charset="-120"/>
              </a:rPr>
              <a:t>The result of the addition or subtraction operation is stored in the data register for further processing.</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1137" y="763667"/>
            <a:ext cx="7634526" cy="2021681"/>
          </a:xfrm>
          <a:prstGeom prst="rect">
            <a:avLst/>
          </a:prstGeom>
          <a:noFill/>
          <a:ln/>
        </p:spPr>
        <p:txBody>
          <a:bodyPr wrap="square" lIns="0" tIns="0" rIns="0" bIns="0" rtlCol="0" anchor="t"/>
          <a:lstStyle/>
          <a:p>
            <a:pPr marL="0" indent="0">
              <a:lnSpc>
                <a:spcPts val="5300"/>
              </a:lnSpc>
              <a:buNone/>
            </a:pPr>
            <a:r>
              <a:rPr lang="en-US" sz="4200" b="1" dirty="0">
                <a:solidFill>
                  <a:srgbClr val="233939"/>
                </a:solidFill>
                <a:latin typeface="Syne Bold" pitchFamily="34" charset="0"/>
                <a:ea typeface="Syne Bold" pitchFamily="34" charset="-122"/>
                <a:cs typeface="Syne Bold" pitchFamily="34" charset="-120"/>
              </a:rPr>
              <a:t>Implementing Multiplication and Division in the ALU</a:t>
            </a:r>
            <a:endParaRPr lang="en-US" sz="4200" dirty="0"/>
          </a:p>
        </p:txBody>
      </p:sp>
      <p:sp>
        <p:nvSpPr>
          <p:cNvPr id="4" name="Shape 1"/>
          <p:cNvSpPr/>
          <p:nvPr/>
        </p:nvSpPr>
        <p:spPr>
          <a:xfrm>
            <a:off x="6241137" y="3108722"/>
            <a:ext cx="7634526" cy="4357092"/>
          </a:xfrm>
          <a:prstGeom prst="roundRect">
            <a:avLst>
              <a:gd name="adj" fmla="val 2079"/>
            </a:avLst>
          </a:prstGeom>
          <a:noFill/>
          <a:ln w="7620">
            <a:solidFill>
              <a:srgbClr val="000000">
                <a:alpha val="8000"/>
              </a:srgbClr>
            </a:solidFill>
            <a:prstDash val="solid"/>
          </a:ln>
        </p:spPr>
      </p:sp>
      <p:sp>
        <p:nvSpPr>
          <p:cNvPr id="5" name="Shape 2"/>
          <p:cNvSpPr/>
          <p:nvPr/>
        </p:nvSpPr>
        <p:spPr>
          <a:xfrm>
            <a:off x="6248757" y="3116342"/>
            <a:ext cx="7618452" cy="1653540"/>
          </a:xfrm>
          <a:prstGeom prst="rect">
            <a:avLst/>
          </a:prstGeom>
          <a:solidFill>
            <a:srgbClr val="FFFFFF">
              <a:alpha val="4000"/>
            </a:srgbClr>
          </a:solidFill>
          <a:ln/>
        </p:spPr>
      </p:sp>
      <p:sp>
        <p:nvSpPr>
          <p:cNvPr id="6" name="Text 3"/>
          <p:cNvSpPr/>
          <p:nvPr/>
        </p:nvSpPr>
        <p:spPr>
          <a:xfrm>
            <a:off x="6465451" y="3253264"/>
            <a:ext cx="2104073" cy="344924"/>
          </a:xfrm>
          <a:prstGeom prst="rect">
            <a:avLst/>
          </a:prstGeom>
          <a:noFill/>
          <a:ln/>
        </p:spPr>
        <p:txBody>
          <a:bodyPr wrap="none" lIns="0" tIns="0" rIns="0" bIns="0" rtlCol="0" anchor="t"/>
          <a:lstStyle/>
          <a:p>
            <a:pPr marL="0" indent="0">
              <a:lnSpc>
                <a:spcPts val="2700"/>
              </a:lnSpc>
              <a:buNone/>
            </a:pPr>
            <a:r>
              <a:rPr lang="en-US" sz="1650" dirty="0">
                <a:solidFill>
                  <a:srgbClr val="3B4E4E"/>
                </a:solidFill>
                <a:latin typeface="Overpass Light" pitchFamily="34" charset="0"/>
                <a:ea typeface="Overpass Light" pitchFamily="34" charset="-122"/>
                <a:cs typeface="Overpass Light" pitchFamily="34" charset="-120"/>
              </a:rPr>
              <a:t>Multiplication</a:t>
            </a:r>
            <a:endParaRPr lang="en-US" sz="1650" dirty="0"/>
          </a:p>
        </p:txBody>
      </p:sp>
      <p:sp>
        <p:nvSpPr>
          <p:cNvPr id="7" name="Text 4"/>
          <p:cNvSpPr/>
          <p:nvPr/>
        </p:nvSpPr>
        <p:spPr>
          <a:xfrm>
            <a:off x="9008388" y="3253264"/>
            <a:ext cx="2100263" cy="344924"/>
          </a:xfrm>
          <a:prstGeom prst="rect">
            <a:avLst/>
          </a:prstGeom>
          <a:noFill/>
          <a:ln/>
        </p:spPr>
        <p:txBody>
          <a:bodyPr wrap="none" lIns="0" tIns="0" rIns="0" bIns="0" rtlCol="0" anchor="t"/>
          <a:lstStyle/>
          <a:p>
            <a:pPr marL="0" indent="0">
              <a:lnSpc>
                <a:spcPts val="2700"/>
              </a:lnSpc>
              <a:buNone/>
            </a:pPr>
            <a:r>
              <a:rPr lang="en-US" sz="1650" dirty="0">
                <a:solidFill>
                  <a:srgbClr val="3B4E4E"/>
                </a:solidFill>
                <a:latin typeface="Overpass Light" pitchFamily="34" charset="0"/>
                <a:ea typeface="Overpass Light" pitchFamily="34" charset="-122"/>
                <a:cs typeface="Overpass Light" pitchFamily="34" charset="-120"/>
              </a:rPr>
              <a:t>Repeated addition</a:t>
            </a:r>
            <a:endParaRPr lang="en-US" sz="1650" dirty="0"/>
          </a:p>
        </p:txBody>
      </p:sp>
      <p:sp>
        <p:nvSpPr>
          <p:cNvPr id="8" name="Text 5"/>
          <p:cNvSpPr/>
          <p:nvPr/>
        </p:nvSpPr>
        <p:spPr>
          <a:xfrm>
            <a:off x="11547515" y="3253264"/>
            <a:ext cx="2104073" cy="1379696"/>
          </a:xfrm>
          <a:prstGeom prst="rect">
            <a:avLst/>
          </a:prstGeom>
          <a:noFill/>
          <a:ln/>
        </p:spPr>
        <p:txBody>
          <a:bodyPr wrap="square" lIns="0" tIns="0" rIns="0" bIns="0" rtlCol="0" anchor="t"/>
          <a:lstStyle/>
          <a:p>
            <a:pPr marL="0" indent="0">
              <a:lnSpc>
                <a:spcPts val="2700"/>
              </a:lnSpc>
              <a:buNone/>
            </a:pPr>
            <a:r>
              <a:rPr lang="en-US" sz="1650" dirty="0">
                <a:solidFill>
                  <a:srgbClr val="3B4E4E"/>
                </a:solidFill>
                <a:latin typeface="Overpass Light" pitchFamily="34" charset="0"/>
                <a:ea typeface="Overpass Light" pitchFamily="34" charset="-122"/>
                <a:cs typeface="Overpass Light" pitchFamily="34" charset="-120"/>
              </a:rPr>
              <a:t>Shifting and adding the multiplicand based on the multiplier's bits.</a:t>
            </a:r>
            <a:endParaRPr lang="en-US" sz="1650" dirty="0"/>
          </a:p>
        </p:txBody>
      </p:sp>
      <p:sp>
        <p:nvSpPr>
          <p:cNvPr id="9" name="Shape 6"/>
          <p:cNvSpPr/>
          <p:nvPr/>
        </p:nvSpPr>
        <p:spPr>
          <a:xfrm>
            <a:off x="6248757" y="4769882"/>
            <a:ext cx="7618452" cy="2688312"/>
          </a:xfrm>
          <a:prstGeom prst="rect">
            <a:avLst/>
          </a:prstGeom>
          <a:solidFill>
            <a:srgbClr val="000000">
              <a:alpha val="4000"/>
            </a:srgbClr>
          </a:solidFill>
          <a:ln/>
        </p:spPr>
      </p:sp>
      <p:sp>
        <p:nvSpPr>
          <p:cNvPr id="10" name="Text 7"/>
          <p:cNvSpPr/>
          <p:nvPr/>
        </p:nvSpPr>
        <p:spPr>
          <a:xfrm>
            <a:off x="6465451" y="4906804"/>
            <a:ext cx="2104073" cy="344924"/>
          </a:xfrm>
          <a:prstGeom prst="rect">
            <a:avLst/>
          </a:prstGeom>
          <a:noFill/>
          <a:ln/>
        </p:spPr>
        <p:txBody>
          <a:bodyPr wrap="none" lIns="0" tIns="0" rIns="0" bIns="0" rtlCol="0" anchor="t"/>
          <a:lstStyle/>
          <a:p>
            <a:pPr marL="0" indent="0">
              <a:lnSpc>
                <a:spcPts val="2700"/>
              </a:lnSpc>
              <a:buNone/>
            </a:pPr>
            <a:r>
              <a:rPr lang="en-US" sz="1650" dirty="0">
                <a:solidFill>
                  <a:srgbClr val="3B4E4E"/>
                </a:solidFill>
                <a:latin typeface="Overpass Light" pitchFamily="34" charset="0"/>
                <a:ea typeface="Overpass Light" pitchFamily="34" charset="-122"/>
                <a:cs typeface="Overpass Light" pitchFamily="34" charset="-120"/>
              </a:rPr>
              <a:t>Division</a:t>
            </a:r>
            <a:endParaRPr lang="en-US" sz="1650" dirty="0"/>
          </a:p>
        </p:txBody>
      </p:sp>
      <p:sp>
        <p:nvSpPr>
          <p:cNvPr id="11" name="Text 8"/>
          <p:cNvSpPr/>
          <p:nvPr/>
        </p:nvSpPr>
        <p:spPr>
          <a:xfrm>
            <a:off x="9008388" y="4906804"/>
            <a:ext cx="2100263" cy="344924"/>
          </a:xfrm>
          <a:prstGeom prst="rect">
            <a:avLst/>
          </a:prstGeom>
          <a:noFill/>
          <a:ln/>
        </p:spPr>
        <p:txBody>
          <a:bodyPr wrap="none" lIns="0" tIns="0" rIns="0" bIns="0" rtlCol="0" anchor="t"/>
          <a:lstStyle/>
          <a:p>
            <a:pPr marL="0" indent="0">
              <a:lnSpc>
                <a:spcPts val="2700"/>
              </a:lnSpc>
              <a:buNone/>
            </a:pPr>
            <a:r>
              <a:rPr lang="en-US" sz="1650" dirty="0">
                <a:solidFill>
                  <a:srgbClr val="3B4E4E"/>
                </a:solidFill>
                <a:latin typeface="Overpass Light" pitchFamily="34" charset="0"/>
                <a:ea typeface="Overpass Light" pitchFamily="34" charset="-122"/>
                <a:cs typeface="Overpass Light" pitchFamily="34" charset="-120"/>
              </a:rPr>
              <a:t>Repeated subtraction</a:t>
            </a:r>
            <a:endParaRPr lang="en-US" sz="1650" dirty="0"/>
          </a:p>
        </p:txBody>
      </p:sp>
      <p:sp>
        <p:nvSpPr>
          <p:cNvPr id="12" name="Text 9"/>
          <p:cNvSpPr/>
          <p:nvPr/>
        </p:nvSpPr>
        <p:spPr>
          <a:xfrm>
            <a:off x="11547515" y="4906804"/>
            <a:ext cx="2104073" cy="2414468"/>
          </a:xfrm>
          <a:prstGeom prst="rect">
            <a:avLst/>
          </a:prstGeom>
          <a:noFill/>
          <a:ln/>
        </p:spPr>
        <p:txBody>
          <a:bodyPr wrap="square" lIns="0" tIns="0" rIns="0" bIns="0" rtlCol="0" anchor="t"/>
          <a:lstStyle/>
          <a:p>
            <a:pPr marL="0" indent="0">
              <a:lnSpc>
                <a:spcPts val="2700"/>
              </a:lnSpc>
              <a:buNone/>
            </a:pPr>
            <a:r>
              <a:rPr lang="en-US" sz="1650" dirty="0">
                <a:solidFill>
                  <a:srgbClr val="3B4E4E"/>
                </a:solidFill>
                <a:latin typeface="Overpass Light" pitchFamily="34" charset="0"/>
                <a:ea typeface="Overpass Light" pitchFamily="34" charset="-122"/>
                <a:cs typeface="Overpass Light" pitchFamily="34" charset="-120"/>
              </a:rPr>
              <a:t>Subtracting the divisor from the dividend until the remainder is less than the divisor, counting the subtractions as the quotient.</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19507"/>
          </a:xfrm>
          <a:prstGeom prst="rect">
            <a:avLst/>
          </a:prstGeom>
        </p:spPr>
      </p:pic>
      <p:sp>
        <p:nvSpPr>
          <p:cNvPr id="3" name="Text 0"/>
          <p:cNvSpPr/>
          <p:nvPr/>
        </p:nvSpPr>
        <p:spPr>
          <a:xfrm>
            <a:off x="761405" y="3319582"/>
            <a:ext cx="13107591" cy="1359694"/>
          </a:xfrm>
          <a:prstGeom prst="rect">
            <a:avLst/>
          </a:prstGeom>
          <a:noFill/>
          <a:ln/>
        </p:spPr>
        <p:txBody>
          <a:bodyPr wrap="square" lIns="0" tIns="0" rIns="0" bIns="0" rtlCol="0" anchor="t"/>
          <a:lstStyle/>
          <a:p>
            <a:pPr marL="0" indent="0">
              <a:lnSpc>
                <a:spcPts val="5350"/>
              </a:lnSpc>
              <a:buNone/>
            </a:pPr>
            <a:r>
              <a:rPr lang="en-US" sz="4250" b="1" dirty="0">
                <a:solidFill>
                  <a:srgbClr val="233939"/>
                </a:solidFill>
                <a:latin typeface="Syne Bold" pitchFamily="34" charset="0"/>
                <a:ea typeface="Syne Bold" pitchFamily="34" charset="-122"/>
                <a:cs typeface="Syne Bold" pitchFamily="34" charset="-120"/>
              </a:rPr>
              <a:t>Handling Overflow and Underflow Conditions</a:t>
            </a:r>
            <a:endParaRPr lang="en-US" sz="4250" dirty="0"/>
          </a:p>
        </p:txBody>
      </p:sp>
      <p:pic>
        <p:nvPicPr>
          <p:cNvPr id="4" name="Image 1" descr="preencoded.png"/>
          <p:cNvPicPr>
            <a:picLocks noChangeAspect="1"/>
          </p:cNvPicPr>
          <p:nvPr/>
        </p:nvPicPr>
        <p:blipFill>
          <a:blip r:embed="rId4"/>
          <a:stretch>
            <a:fillRect/>
          </a:stretch>
        </p:blipFill>
        <p:spPr>
          <a:xfrm>
            <a:off x="761405" y="5005507"/>
            <a:ext cx="543878" cy="543878"/>
          </a:xfrm>
          <a:prstGeom prst="rect">
            <a:avLst/>
          </a:prstGeom>
        </p:spPr>
      </p:pic>
      <p:sp>
        <p:nvSpPr>
          <p:cNvPr id="5" name="Text 1"/>
          <p:cNvSpPr/>
          <p:nvPr/>
        </p:nvSpPr>
        <p:spPr>
          <a:xfrm>
            <a:off x="761405" y="5766911"/>
            <a:ext cx="2719507" cy="339923"/>
          </a:xfrm>
          <a:prstGeom prst="rect">
            <a:avLst/>
          </a:prstGeom>
          <a:noFill/>
          <a:ln/>
        </p:spPr>
        <p:txBody>
          <a:bodyPr wrap="none" lIns="0" tIns="0" rIns="0" bIns="0" rtlCol="0" anchor="t"/>
          <a:lstStyle/>
          <a:p>
            <a:pPr marL="0" indent="0" algn="l">
              <a:lnSpc>
                <a:spcPts val="2650"/>
              </a:lnSpc>
              <a:buNone/>
            </a:pPr>
            <a:r>
              <a:rPr lang="en-US" sz="2100" b="1" dirty="0">
                <a:solidFill>
                  <a:srgbClr val="3B4E4E"/>
                </a:solidFill>
                <a:latin typeface="Syne Bold" pitchFamily="34" charset="0"/>
                <a:ea typeface="Syne Bold" pitchFamily="34" charset="-122"/>
                <a:cs typeface="Syne Bold" pitchFamily="34" charset="-120"/>
              </a:rPr>
              <a:t>Overflow Flag</a:t>
            </a:r>
            <a:endParaRPr lang="en-US" sz="2100" dirty="0"/>
          </a:p>
        </p:txBody>
      </p:sp>
      <p:sp>
        <p:nvSpPr>
          <p:cNvPr id="6" name="Text 2"/>
          <p:cNvSpPr/>
          <p:nvPr/>
        </p:nvSpPr>
        <p:spPr>
          <a:xfrm>
            <a:off x="761405" y="6237327"/>
            <a:ext cx="4151709" cy="1044059"/>
          </a:xfrm>
          <a:prstGeom prst="rect">
            <a:avLst/>
          </a:prstGeom>
          <a:noFill/>
          <a:ln/>
        </p:spPr>
        <p:txBody>
          <a:bodyPr wrap="square" lIns="0" tIns="0" rIns="0" bIns="0" rtlCol="0" anchor="t"/>
          <a:lstStyle/>
          <a:p>
            <a:pPr marL="0" indent="0" algn="l">
              <a:lnSpc>
                <a:spcPts val="2700"/>
              </a:lnSpc>
              <a:buNone/>
            </a:pPr>
            <a:r>
              <a:rPr lang="en-US" sz="1700" dirty="0">
                <a:solidFill>
                  <a:srgbClr val="3B4E4E"/>
                </a:solidFill>
                <a:latin typeface="Overpass Light" pitchFamily="34" charset="0"/>
                <a:ea typeface="Overpass Light" pitchFamily="34" charset="-122"/>
                <a:cs typeface="Overpass Light" pitchFamily="34" charset="-120"/>
              </a:rPr>
              <a:t>A flag is set to indicate an overflow condition, where the result exceeds the capacity of the data register.</a:t>
            </a:r>
            <a:endParaRPr lang="en-US" sz="1700" dirty="0"/>
          </a:p>
        </p:txBody>
      </p:sp>
      <p:pic>
        <p:nvPicPr>
          <p:cNvPr id="7" name="Image 2" descr="preencoded.png"/>
          <p:cNvPicPr>
            <a:picLocks noChangeAspect="1"/>
          </p:cNvPicPr>
          <p:nvPr/>
        </p:nvPicPr>
        <p:blipFill>
          <a:blip r:embed="rId5"/>
          <a:stretch>
            <a:fillRect/>
          </a:stretch>
        </p:blipFill>
        <p:spPr>
          <a:xfrm>
            <a:off x="5239345" y="5005507"/>
            <a:ext cx="543878" cy="543878"/>
          </a:xfrm>
          <a:prstGeom prst="rect">
            <a:avLst/>
          </a:prstGeom>
        </p:spPr>
      </p:pic>
      <p:sp>
        <p:nvSpPr>
          <p:cNvPr id="8" name="Text 3"/>
          <p:cNvSpPr/>
          <p:nvPr/>
        </p:nvSpPr>
        <p:spPr>
          <a:xfrm>
            <a:off x="5239345" y="5766911"/>
            <a:ext cx="2719507" cy="339923"/>
          </a:xfrm>
          <a:prstGeom prst="rect">
            <a:avLst/>
          </a:prstGeom>
          <a:noFill/>
          <a:ln/>
        </p:spPr>
        <p:txBody>
          <a:bodyPr wrap="none" lIns="0" tIns="0" rIns="0" bIns="0" rtlCol="0" anchor="t"/>
          <a:lstStyle/>
          <a:p>
            <a:pPr marL="0" indent="0" algn="l">
              <a:lnSpc>
                <a:spcPts val="2650"/>
              </a:lnSpc>
              <a:buNone/>
            </a:pPr>
            <a:r>
              <a:rPr lang="en-US" sz="2100" b="1" dirty="0">
                <a:solidFill>
                  <a:srgbClr val="3B4E4E"/>
                </a:solidFill>
                <a:latin typeface="Syne Bold" pitchFamily="34" charset="0"/>
                <a:ea typeface="Syne Bold" pitchFamily="34" charset="-122"/>
                <a:cs typeface="Syne Bold" pitchFamily="34" charset="-120"/>
              </a:rPr>
              <a:t>Underflow Flag</a:t>
            </a:r>
            <a:endParaRPr lang="en-US" sz="2100" dirty="0"/>
          </a:p>
        </p:txBody>
      </p:sp>
      <p:sp>
        <p:nvSpPr>
          <p:cNvPr id="9" name="Text 4"/>
          <p:cNvSpPr/>
          <p:nvPr/>
        </p:nvSpPr>
        <p:spPr>
          <a:xfrm>
            <a:off x="5239345" y="6237327"/>
            <a:ext cx="4151709" cy="1044059"/>
          </a:xfrm>
          <a:prstGeom prst="rect">
            <a:avLst/>
          </a:prstGeom>
          <a:noFill/>
          <a:ln/>
        </p:spPr>
        <p:txBody>
          <a:bodyPr wrap="square" lIns="0" tIns="0" rIns="0" bIns="0" rtlCol="0" anchor="t"/>
          <a:lstStyle/>
          <a:p>
            <a:pPr marL="0" indent="0" algn="l">
              <a:lnSpc>
                <a:spcPts val="2700"/>
              </a:lnSpc>
              <a:buNone/>
            </a:pPr>
            <a:r>
              <a:rPr lang="en-US" sz="1700" dirty="0">
                <a:solidFill>
                  <a:srgbClr val="3B4E4E"/>
                </a:solidFill>
                <a:latin typeface="Overpass Light" pitchFamily="34" charset="0"/>
                <a:ea typeface="Overpass Light" pitchFamily="34" charset="-122"/>
                <a:cs typeface="Overpass Light" pitchFamily="34" charset="-120"/>
              </a:rPr>
              <a:t>A flag is set to indicate an underflow condition, where the result falls below the minimum representable value.</a:t>
            </a:r>
            <a:endParaRPr lang="en-US" sz="1700" dirty="0"/>
          </a:p>
        </p:txBody>
      </p:sp>
      <p:pic>
        <p:nvPicPr>
          <p:cNvPr id="10" name="Image 3" descr="preencoded.png"/>
          <p:cNvPicPr>
            <a:picLocks noChangeAspect="1"/>
          </p:cNvPicPr>
          <p:nvPr/>
        </p:nvPicPr>
        <p:blipFill>
          <a:blip r:embed="rId6"/>
          <a:stretch>
            <a:fillRect/>
          </a:stretch>
        </p:blipFill>
        <p:spPr>
          <a:xfrm>
            <a:off x="9717286" y="5005507"/>
            <a:ext cx="543878" cy="543878"/>
          </a:xfrm>
          <a:prstGeom prst="rect">
            <a:avLst/>
          </a:prstGeom>
        </p:spPr>
      </p:pic>
      <p:sp>
        <p:nvSpPr>
          <p:cNvPr id="11" name="Text 5"/>
          <p:cNvSpPr/>
          <p:nvPr/>
        </p:nvSpPr>
        <p:spPr>
          <a:xfrm>
            <a:off x="9717286" y="5766911"/>
            <a:ext cx="2719507" cy="339923"/>
          </a:xfrm>
          <a:prstGeom prst="rect">
            <a:avLst/>
          </a:prstGeom>
          <a:noFill/>
          <a:ln/>
        </p:spPr>
        <p:txBody>
          <a:bodyPr wrap="none" lIns="0" tIns="0" rIns="0" bIns="0" rtlCol="0" anchor="t"/>
          <a:lstStyle/>
          <a:p>
            <a:pPr marL="0" indent="0" algn="l">
              <a:lnSpc>
                <a:spcPts val="2650"/>
              </a:lnSpc>
              <a:buNone/>
            </a:pPr>
            <a:r>
              <a:rPr lang="en-US" sz="2100" b="1" dirty="0">
                <a:solidFill>
                  <a:srgbClr val="3B4E4E"/>
                </a:solidFill>
                <a:latin typeface="Syne Bold" pitchFamily="34" charset="0"/>
                <a:ea typeface="Syne Bold" pitchFamily="34" charset="-122"/>
                <a:cs typeface="Syne Bold" pitchFamily="34" charset="-120"/>
              </a:rPr>
              <a:t>Error Handling</a:t>
            </a:r>
            <a:endParaRPr lang="en-US" sz="2100" dirty="0"/>
          </a:p>
        </p:txBody>
      </p:sp>
      <p:sp>
        <p:nvSpPr>
          <p:cNvPr id="12" name="Text 6"/>
          <p:cNvSpPr/>
          <p:nvPr/>
        </p:nvSpPr>
        <p:spPr>
          <a:xfrm>
            <a:off x="9717286" y="6237327"/>
            <a:ext cx="4151709" cy="1392079"/>
          </a:xfrm>
          <a:prstGeom prst="rect">
            <a:avLst/>
          </a:prstGeom>
          <a:noFill/>
          <a:ln/>
        </p:spPr>
        <p:txBody>
          <a:bodyPr wrap="square" lIns="0" tIns="0" rIns="0" bIns="0" rtlCol="0" anchor="t"/>
          <a:lstStyle/>
          <a:p>
            <a:pPr marL="0" indent="0" algn="l">
              <a:lnSpc>
                <a:spcPts val="2700"/>
              </a:lnSpc>
              <a:buNone/>
            </a:pPr>
            <a:r>
              <a:rPr lang="en-US" sz="1700" dirty="0">
                <a:solidFill>
                  <a:srgbClr val="3B4E4E"/>
                </a:solidFill>
                <a:latin typeface="Overpass Light" pitchFamily="34" charset="0"/>
                <a:ea typeface="Overpass Light" pitchFamily="34" charset="-122"/>
                <a:cs typeface="Overpass Light" pitchFamily="34" charset="-120"/>
              </a:rPr>
              <a:t>Appropriate error handling mechanisms are implemented to handle overflow and underflow situations, preventing unexpected behavior.</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5569" y="918091"/>
            <a:ext cx="7652861" cy="1331357"/>
          </a:xfrm>
          <a:prstGeom prst="rect">
            <a:avLst/>
          </a:prstGeom>
          <a:noFill/>
          <a:ln/>
        </p:spPr>
        <p:txBody>
          <a:bodyPr wrap="square" lIns="0" tIns="0" rIns="0" bIns="0" rtlCol="0" anchor="t"/>
          <a:lstStyle/>
          <a:p>
            <a:pPr marL="0" indent="0">
              <a:lnSpc>
                <a:spcPts val="5200"/>
              </a:lnSpc>
              <a:buNone/>
            </a:pPr>
            <a:r>
              <a:rPr lang="en-US" sz="4150" b="1" dirty="0">
                <a:solidFill>
                  <a:srgbClr val="233939"/>
                </a:solidFill>
                <a:latin typeface="Syne Bold" pitchFamily="34" charset="0"/>
                <a:ea typeface="Syne Bold" pitchFamily="34" charset="-122"/>
                <a:cs typeface="Syne Bold" pitchFamily="34" charset="-120"/>
              </a:rPr>
              <a:t>Advantages of the Turing Machine-based ALU</a:t>
            </a:r>
            <a:endParaRPr lang="en-US" sz="4150" dirty="0"/>
          </a:p>
        </p:txBody>
      </p:sp>
      <p:sp>
        <p:nvSpPr>
          <p:cNvPr id="4" name="Shape 1"/>
          <p:cNvSpPr/>
          <p:nvPr/>
        </p:nvSpPr>
        <p:spPr>
          <a:xfrm>
            <a:off x="745569" y="2568893"/>
            <a:ext cx="3719989" cy="2946321"/>
          </a:xfrm>
          <a:prstGeom prst="roundRect">
            <a:avLst>
              <a:gd name="adj" fmla="val 3037"/>
            </a:avLst>
          </a:prstGeom>
          <a:solidFill>
            <a:srgbClr val="DDEEE6"/>
          </a:solidFill>
          <a:ln w="7620">
            <a:solidFill>
              <a:srgbClr val="C3D4CC"/>
            </a:solidFill>
            <a:prstDash val="solid"/>
          </a:ln>
        </p:spPr>
      </p:sp>
      <p:sp>
        <p:nvSpPr>
          <p:cNvPr id="5" name="Text 2"/>
          <p:cNvSpPr/>
          <p:nvPr/>
        </p:nvSpPr>
        <p:spPr>
          <a:xfrm>
            <a:off x="966192" y="2789515"/>
            <a:ext cx="2756297" cy="332780"/>
          </a:xfrm>
          <a:prstGeom prst="rect">
            <a:avLst/>
          </a:prstGeom>
          <a:noFill/>
          <a:ln/>
        </p:spPr>
        <p:txBody>
          <a:bodyPr wrap="none" lIns="0" tIns="0" rIns="0" bIns="0" rtlCol="0" anchor="t"/>
          <a:lstStyle/>
          <a:p>
            <a:pPr marL="0" indent="0">
              <a:lnSpc>
                <a:spcPts val="2600"/>
              </a:lnSpc>
              <a:buNone/>
            </a:pPr>
            <a:r>
              <a:rPr lang="en-US" sz="2050" b="1" dirty="0">
                <a:solidFill>
                  <a:srgbClr val="3B4E4E"/>
                </a:solidFill>
                <a:latin typeface="Syne Bold" pitchFamily="34" charset="0"/>
                <a:ea typeface="Syne Bold" pitchFamily="34" charset="-122"/>
                <a:cs typeface="Syne Bold" pitchFamily="34" charset="-120"/>
              </a:rPr>
              <a:t>Conceptual Clarity</a:t>
            </a:r>
            <a:endParaRPr lang="en-US" sz="2050" dirty="0"/>
          </a:p>
        </p:txBody>
      </p:sp>
      <p:sp>
        <p:nvSpPr>
          <p:cNvPr id="6" name="Text 3"/>
          <p:cNvSpPr/>
          <p:nvPr/>
        </p:nvSpPr>
        <p:spPr>
          <a:xfrm>
            <a:off x="966192" y="3250049"/>
            <a:ext cx="3278743" cy="2044541"/>
          </a:xfrm>
          <a:prstGeom prst="rect">
            <a:avLst/>
          </a:prstGeom>
          <a:noFill/>
          <a:ln/>
        </p:spPr>
        <p:txBody>
          <a:bodyPr wrap="square" lIns="0" tIns="0" rIns="0" bIns="0" rtlCol="0" anchor="t"/>
          <a:lstStyle/>
          <a:p>
            <a:pPr marL="0" indent="0">
              <a:lnSpc>
                <a:spcPts val="2650"/>
              </a:lnSpc>
              <a:buNone/>
            </a:pPr>
            <a:r>
              <a:rPr lang="en-US" sz="1650" dirty="0">
                <a:solidFill>
                  <a:srgbClr val="3B4E4E"/>
                </a:solidFill>
                <a:latin typeface="Overpass Light" pitchFamily="34" charset="0"/>
                <a:ea typeface="Overpass Light" pitchFamily="34" charset="-122"/>
                <a:cs typeface="Overpass Light" pitchFamily="34" charset="-120"/>
              </a:rPr>
              <a:t>This approach offers a clear understanding of the computational steps involved in arithmetic operations, providing insights into the inner workings of the ALU.</a:t>
            </a:r>
            <a:endParaRPr lang="en-US" sz="1650" dirty="0"/>
          </a:p>
        </p:txBody>
      </p:sp>
      <p:sp>
        <p:nvSpPr>
          <p:cNvPr id="7" name="Shape 4"/>
          <p:cNvSpPr/>
          <p:nvPr/>
        </p:nvSpPr>
        <p:spPr>
          <a:xfrm>
            <a:off x="4678561" y="2568893"/>
            <a:ext cx="3719989" cy="2946321"/>
          </a:xfrm>
          <a:prstGeom prst="roundRect">
            <a:avLst>
              <a:gd name="adj" fmla="val 3037"/>
            </a:avLst>
          </a:prstGeom>
          <a:solidFill>
            <a:srgbClr val="DDEEE6"/>
          </a:solidFill>
          <a:ln w="7620">
            <a:solidFill>
              <a:srgbClr val="C3D4CC"/>
            </a:solidFill>
            <a:prstDash val="solid"/>
          </a:ln>
        </p:spPr>
      </p:sp>
      <p:sp>
        <p:nvSpPr>
          <p:cNvPr id="8" name="Text 5"/>
          <p:cNvSpPr/>
          <p:nvPr/>
        </p:nvSpPr>
        <p:spPr>
          <a:xfrm>
            <a:off x="4899184" y="2789515"/>
            <a:ext cx="2662714" cy="332780"/>
          </a:xfrm>
          <a:prstGeom prst="rect">
            <a:avLst/>
          </a:prstGeom>
          <a:noFill/>
          <a:ln/>
        </p:spPr>
        <p:txBody>
          <a:bodyPr wrap="none" lIns="0" tIns="0" rIns="0" bIns="0" rtlCol="0" anchor="t"/>
          <a:lstStyle/>
          <a:p>
            <a:pPr marL="0" indent="0">
              <a:lnSpc>
                <a:spcPts val="2600"/>
              </a:lnSpc>
              <a:buNone/>
            </a:pPr>
            <a:r>
              <a:rPr lang="en-US" sz="2050" b="1" dirty="0">
                <a:solidFill>
                  <a:srgbClr val="3B4E4E"/>
                </a:solidFill>
                <a:latin typeface="Syne Bold" pitchFamily="34" charset="0"/>
                <a:ea typeface="Syne Bold" pitchFamily="34" charset="-122"/>
                <a:cs typeface="Syne Bold" pitchFamily="34" charset="-120"/>
              </a:rPr>
              <a:t>Modular Design</a:t>
            </a:r>
            <a:endParaRPr lang="en-US" sz="2050" dirty="0"/>
          </a:p>
        </p:txBody>
      </p:sp>
      <p:sp>
        <p:nvSpPr>
          <p:cNvPr id="9" name="Text 6"/>
          <p:cNvSpPr/>
          <p:nvPr/>
        </p:nvSpPr>
        <p:spPr>
          <a:xfrm>
            <a:off x="4899184" y="3250049"/>
            <a:ext cx="3278743" cy="1363028"/>
          </a:xfrm>
          <a:prstGeom prst="rect">
            <a:avLst/>
          </a:prstGeom>
          <a:noFill/>
          <a:ln/>
        </p:spPr>
        <p:txBody>
          <a:bodyPr wrap="square" lIns="0" tIns="0" rIns="0" bIns="0" rtlCol="0" anchor="t"/>
          <a:lstStyle/>
          <a:p>
            <a:pPr marL="0" indent="0">
              <a:lnSpc>
                <a:spcPts val="2650"/>
              </a:lnSpc>
              <a:buNone/>
            </a:pPr>
            <a:r>
              <a:rPr lang="en-US" sz="1650" dirty="0">
                <a:solidFill>
                  <a:srgbClr val="3B4E4E"/>
                </a:solidFill>
                <a:latin typeface="Overpass Light" pitchFamily="34" charset="0"/>
                <a:ea typeface="Overpass Light" pitchFamily="34" charset="-122"/>
                <a:cs typeface="Overpass Light" pitchFamily="34" charset="-120"/>
              </a:rPr>
              <a:t>The modular nature of Turing Machine principles allows for the development of easily adaptable and extensible ALU designs.</a:t>
            </a:r>
            <a:endParaRPr lang="en-US" sz="1650" dirty="0"/>
          </a:p>
        </p:txBody>
      </p:sp>
      <p:sp>
        <p:nvSpPr>
          <p:cNvPr id="10" name="Shape 7"/>
          <p:cNvSpPr/>
          <p:nvPr/>
        </p:nvSpPr>
        <p:spPr>
          <a:xfrm>
            <a:off x="745569" y="5728216"/>
            <a:ext cx="7652861" cy="1583293"/>
          </a:xfrm>
          <a:prstGeom prst="roundRect">
            <a:avLst>
              <a:gd name="adj" fmla="val 5651"/>
            </a:avLst>
          </a:prstGeom>
          <a:solidFill>
            <a:srgbClr val="DDEEE6"/>
          </a:solidFill>
          <a:ln w="7620">
            <a:solidFill>
              <a:srgbClr val="C3D4CC"/>
            </a:solidFill>
            <a:prstDash val="solid"/>
          </a:ln>
        </p:spPr>
      </p:sp>
      <p:sp>
        <p:nvSpPr>
          <p:cNvPr id="11" name="Text 8"/>
          <p:cNvSpPr/>
          <p:nvPr/>
        </p:nvSpPr>
        <p:spPr>
          <a:xfrm>
            <a:off x="966192" y="5948839"/>
            <a:ext cx="2662714" cy="332780"/>
          </a:xfrm>
          <a:prstGeom prst="rect">
            <a:avLst/>
          </a:prstGeom>
          <a:noFill/>
          <a:ln/>
        </p:spPr>
        <p:txBody>
          <a:bodyPr wrap="none" lIns="0" tIns="0" rIns="0" bIns="0" rtlCol="0" anchor="t"/>
          <a:lstStyle/>
          <a:p>
            <a:pPr marL="0" indent="0">
              <a:lnSpc>
                <a:spcPts val="2600"/>
              </a:lnSpc>
              <a:buNone/>
            </a:pPr>
            <a:r>
              <a:rPr lang="en-US" sz="2050" b="1" dirty="0">
                <a:solidFill>
                  <a:srgbClr val="3B4E4E"/>
                </a:solidFill>
                <a:latin typeface="Syne Bold" pitchFamily="34" charset="0"/>
                <a:ea typeface="Syne Bold" pitchFamily="34" charset="-122"/>
                <a:cs typeface="Syne Bold" pitchFamily="34" charset="-120"/>
              </a:rPr>
              <a:t>Efficiency</a:t>
            </a:r>
            <a:endParaRPr lang="en-US" sz="2050" dirty="0"/>
          </a:p>
        </p:txBody>
      </p:sp>
      <p:sp>
        <p:nvSpPr>
          <p:cNvPr id="12" name="Text 9"/>
          <p:cNvSpPr/>
          <p:nvPr/>
        </p:nvSpPr>
        <p:spPr>
          <a:xfrm>
            <a:off x="966192" y="6409373"/>
            <a:ext cx="7211616" cy="681514"/>
          </a:xfrm>
          <a:prstGeom prst="rect">
            <a:avLst/>
          </a:prstGeom>
          <a:noFill/>
          <a:ln/>
        </p:spPr>
        <p:txBody>
          <a:bodyPr wrap="square" lIns="0" tIns="0" rIns="0" bIns="0" rtlCol="0" anchor="t"/>
          <a:lstStyle/>
          <a:p>
            <a:pPr marL="0" indent="0">
              <a:lnSpc>
                <a:spcPts val="2650"/>
              </a:lnSpc>
              <a:buNone/>
            </a:pPr>
            <a:r>
              <a:rPr lang="en-US" sz="1650" dirty="0">
                <a:solidFill>
                  <a:srgbClr val="3B4E4E"/>
                </a:solidFill>
                <a:latin typeface="Overpass Light" pitchFamily="34" charset="0"/>
                <a:ea typeface="Overpass Light" pitchFamily="34" charset="-122"/>
                <a:cs typeface="Overpass Light" pitchFamily="34" charset="-120"/>
              </a:rPr>
              <a:t>This approach can lead to efficient designs, minimizing resource usage and maximizing performance.</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328624"/>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233939"/>
                </a:solidFill>
                <a:latin typeface="Syne Bold" pitchFamily="34" charset="0"/>
                <a:ea typeface="Syne Bold" pitchFamily="34" charset="-122"/>
                <a:cs typeface="Syne Bold" pitchFamily="34" charset="-120"/>
              </a:rPr>
              <a:t>Conclusion and Future Directions</a:t>
            </a:r>
            <a:endParaRPr lang="en-US" sz="4450" dirty="0"/>
          </a:p>
        </p:txBody>
      </p:sp>
      <p:sp>
        <p:nvSpPr>
          <p:cNvPr id="4" name="Text 1"/>
          <p:cNvSpPr/>
          <p:nvPr/>
        </p:nvSpPr>
        <p:spPr>
          <a:xfrm>
            <a:off x="6280190" y="4086344"/>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This approach offers a novel way to design ALUs, leveraging the power of Turing Machines to provide clarity, modularity, and efficiency. Future research can explore the application of this design methodology to more complex arithmetic and logical operations, expanding the capabilities of hardware computation.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612</Words>
  <Application>Microsoft Office PowerPoint</Application>
  <PresentationFormat>Custom</PresentationFormat>
  <Paragraphs>71</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Calibri</vt:lpstr>
      <vt:lpstr>Syne Bold</vt:lpstr>
      <vt:lpstr>Overpass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 PRAKUL</cp:lastModifiedBy>
  <cp:revision>2</cp:revision>
  <dcterms:created xsi:type="dcterms:W3CDTF">2024-11-11T03:08:17Z</dcterms:created>
  <dcterms:modified xsi:type="dcterms:W3CDTF">2024-11-11T03:23:17Z</dcterms:modified>
</cp:coreProperties>
</file>